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3"/>
  </p:sldMasterIdLst>
  <p:notesMasterIdLst>
    <p:notesMasterId r:id="rId33"/>
  </p:notesMasterIdLst>
  <p:handoutMasterIdLst>
    <p:handoutMasterId r:id="rId34"/>
  </p:handoutMasterIdLst>
  <p:sldIdLst>
    <p:sldId id="266" r:id="rId4"/>
    <p:sldId id="320" r:id="rId5"/>
    <p:sldId id="329" r:id="rId6"/>
    <p:sldId id="321" r:id="rId7"/>
    <p:sldId id="328" r:id="rId8"/>
    <p:sldId id="322" r:id="rId9"/>
    <p:sldId id="363" r:id="rId10"/>
    <p:sldId id="330" r:id="rId11"/>
    <p:sldId id="333" r:id="rId12"/>
    <p:sldId id="334" r:id="rId13"/>
    <p:sldId id="335" r:id="rId14"/>
    <p:sldId id="362" r:id="rId15"/>
    <p:sldId id="337" r:id="rId16"/>
    <p:sldId id="339" r:id="rId17"/>
    <p:sldId id="361" r:id="rId18"/>
    <p:sldId id="345" r:id="rId19"/>
    <p:sldId id="346" r:id="rId20"/>
    <p:sldId id="347" r:id="rId21"/>
    <p:sldId id="349" r:id="rId22"/>
    <p:sldId id="351" r:id="rId23"/>
    <p:sldId id="364" r:id="rId24"/>
    <p:sldId id="352" r:id="rId25"/>
    <p:sldId id="354" r:id="rId26"/>
    <p:sldId id="353" r:id="rId27"/>
    <p:sldId id="355" r:id="rId28"/>
    <p:sldId id="356" r:id="rId29"/>
    <p:sldId id="360" r:id="rId30"/>
    <p:sldId id="359" r:id="rId31"/>
    <p:sldId id="295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ranklin Gothic Book" panose="020B0503020102020204" pitchFamily="34" charset="0"/>
      <p:regular r:id="rId39"/>
      <p:italic r:id="rId40"/>
    </p:embeddedFont>
    <p:embeddedFont>
      <p:font typeface="Wingdings 2" panose="05020102010507070707" pitchFamily="18" charset="2"/>
      <p:regular r:id="rId41"/>
    </p:embeddedFont>
    <p:embeddedFont>
      <p:font typeface="나눔스퀘어 네오 OTF Regular" panose="00000500000000000000" pitchFamily="50" charset="-127"/>
      <p:regular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028E1-DD6C-4D90-9E06-923FE737AE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B68B4-6768-42FC-A09C-17E57F839F3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주제 선정 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D744FD7A-0368-404D-9414-3B5B08DC9C7C}" type="parTrans" cxnId="{40208F43-B742-4D4B-AC05-2030B6C4AC7A}">
      <dgm:prSet/>
      <dgm:spPr/>
      <dgm:t>
        <a:bodyPr/>
        <a:lstStyle/>
        <a:p>
          <a:endParaRPr lang="en-US"/>
        </a:p>
      </dgm:t>
    </dgm:pt>
    <dgm:pt modelId="{68777896-5AC9-4CA8-A72A-9F371283A9BF}" type="sibTrans" cxnId="{40208F43-B742-4D4B-AC05-2030B6C4AC7A}">
      <dgm:prSet/>
      <dgm:spPr/>
      <dgm:t>
        <a:bodyPr/>
        <a:lstStyle/>
        <a:p>
          <a:endParaRPr lang="en-US"/>
        </a:p>
      </dgm:t>
    </dgm:pt>
    <dgm:pt modelId="{C73AEA59-2AAB-4DDC-BA04-090861FC820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결론 및 기대효과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DC1D2CBB-15F9-495C-9816-7479C74028AF}" type="parTrans" cxnId="{A51B3DF1-4627-42CC-8420-BCDF1418ED3F}">
      <dgm:prSet/>
      <dgm:spPr/>
      <dgm:t>
        <a:bodyPr/>
        <a:lstStyle/>
        <a:p>
          <a:pPr latinLnBrk="1"/>
          <a:endParaRPr lang="ko-KR" altLang="en-US"/>
        </a:p>
      </dgm:t>
    </dgm:pt>
    <dgm:pt modelId="{5E7CD93F-5172-46C9-A308-36938BD7AF3E}" type="sibTrans" cxnId="{A51B3DF1-4627-42CC-8420-BCDF1418ED3F}">
      <dgm:prSet/>
      <dgm:spPr/>
      <dgm:t>
        <a:bodyPr/>
        <a:lstStyle/>
        <a:p>
          <a:pPr latinLnBrk="1"/>
          <a:endParaRPr lang="ko-KR" altLang="en-US"/>
        </a:p>
      </dgm:t>
    </dgm:pt>
    <dgm:pt modelId="{AFD49CF1-1497-4305-8A2C-3AD563462C9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참고자료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F5062F7E-8D2F-415D-A53E-10BD0A6E7D8B}" type="parTrans" cxnId="{0BA06FF0-E002-4CB9-9982-EF478B0F3907}">
      <dgm:prSet/>
      <dgm:spPr/>
      <dgm:t>
        <a:bodyPr/>
        <a:lstStyle/>
        <a:p>
          <a:pPr latinLnBrk="1"/>
          <a:endParaRPr lang="ko-KR" altLang="en-US"/>
        </a:p>
      </dgm:t>
    </dgm:pt>
    <dgm:pt modelId="{A2187E1A-2214-467A-A889-EDE6F3D5AE45}" type="sibTrans" cxnId="{0BA06FF0-E002-4CB9-9982-EF478B0F3907}">
      <dgm:prSet/>
      <dgm:spPr/>
      <dgm:t>
        <a:bodyPr/>
        <a:lstStyle/>
        <a:p>
          <a:pPr latinLnBrk="1"/>
          <a:endParaRPr lang="ko-KR" altLang="en-US"/>
        </a:p>
      </dgm:t>
    </dgm:pt>
    <dgm:pt modelId="{4F4DF4D2-8BA6-4992-BB1E-749077A60A37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데이터 분석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B6E923F0-75A4-4F12-BE1B-4A770EFF0F05}" type="sibTrans" cxnId="{43E3D419-6902-4F9C-BF06-06ED7D345E5E}">
      <dgm:prSet/>
      <dgm:spPr/>
      <dgm:t>
        <a:bodyPr/>
        <a:lstStyle/>
        <a:p>
          <a:pPr latinLnBrk="1"/>
          <a:endParaRPr lang="ko-KR" altLang="en-US"/>
        </a:p>
      </dgm:t>
    </dgm:pt>
    <dgm:pt modelId="{B1E10CFE-6B56-4827-895F-14805D835F13}" type="parTrans" cxnId="{43E3D419-6902-4F9C-BF06-06ED7D345E5E}">
      <dgm:prSet/>
      <dgm:spPr/>
      <dgm:t>
        <a:bodyPr/>
        <a:lstStyle/>
        <a:p>
          <a:pPr latinLnBrk="1"/>
          <a:endParaRPr lang="ko-KR" altLang="en-US"/>
        </a:p>
      </dgm:t>
    </dgm:pt>
    <dgm:pt modelId="{666BF758-0F67-4BEA-AEB1-36689FDA8C5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Q&amp;A</a:t>
          </a:r>
        </a:p>
      </dgm:t>
    </dgm:pt>
    <dgm:pt modelId="{4B1372D3-8EDD-4AA0-BC9F-BA031FE1677E}" type="parTrans" cxnId="{49B282FC-7186-4795-9F83-6358CDBF53DC}">
      <dgm:prSet/>
      <dgm:spPr/>
      <dgm:t>
        <a:bodyPr/>
        <a:lstStyle/>
        <a:p>
          <a:pPr latinLnBrk="1"/>
          <a:endParaRPr lang="ko-KR" altLang="en-US"/>
        </a:p>
      </dgm:t>
    </dgm:pt>
    <dgm:pt modelId="{86547A46-6C4B-43DA-8AD5-AAEED5F3ECB9}" type="sibTrans" cxnId="{49B282FC-7186-4795-9F83-6358CDBF53DC}">
      <dgm:prSet/>
      <dgm:spPr/>
      <dgm:t>
        <a:bodyPr/>
        <a:lstStyle/>
        <a:p>
          <a:pPr latinLnBrk="1"/>
          <a:endParaRPr lang="ko-KR" altLang="en-US"/>
        </a:p>
      </dgm:t>
    </dgm:pt>
    <dgm:pt modelId="{6CFB7A46-C22F-4A3D-8ECA-2F46891C136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실제 사례 </a:t>
          </a:r>
          <a:endParaRPr lang="en-US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4FCCFC04-8FB4-4364-90AD-A473CB37148C}" type="parTrans" cxnId="{79BB2AA8-3B4C-4703-9FF8-F04212A3EA2D}">
      <dgm:prSet/>
      <dgm:spPr/>
      <dgm:t>
        <a:bodyPr/>
        <a:lstStyle/>
        <a:p>
          <a:pPr latinLnBrk="1"/>
          <a:endParaRPr lang="ko-KR" altLang="en-US"/>
        </a:p>
      </dgm:t>
    </dgm:pt>
    <dgm:pt modelId="{061D485D-9B7E-4B7F-AEB5-2FD73A8CE8D2}" type="sibTrans" cxnId="{79BB2AA8-3B4C-4703-9FF8-F04212A3EA2D}">
      <dgm:prSet/>
      <dgm:spPr/>
      <dgm:t>
        <a:bodyPr/>
        <a:lstStyle/>
        <a:p>
          <a:pPr latinLnBrk="1"/>
          <a:endParaRPr lang="ko-KR" altLang="en-US"/>
        </a:p>
      </dgm:t>
    </dgm:pt>
    <dgm:pt modelId="{2AF12FDF-C4F4-411C-B403-189FBB2E2EEA}" type="pres">
      <dgm:prSet presAssocID="{9BA028E1-DD6C-4D90-9E06-923FE737AE3C}" presName="Name0" presStyleCnt="0">
        <dgm:presLayoutVars>
          <dgm:dir/>
          <dgm:animLvl val="lvl"/>
          <dgm:resizeHandles val="exact"/>
        </dgm:presLayoutVars>
      </dgm:prSet>
      <dgm:spPr/>
    </dgm:pt>
    <dgm:pt modelId="{E3211087-37EB-41D9-8C46-975D1E9C4951}" type="pres">
      <dgm:prSet presAssocID="{C42B68B4-6768-42FC-A09C-17E57F839F33}" presName="linNode" presStyleCnt="0"/>
      <dgm:spPr/>
    </dgm:pt>
    <dgm:pt modelId="{9B747760-F945-42F3-A802-87474092FEEA}" type="pres">
      <dgm:prSet presAssocID="{C42B68B4-6768-42FC-A09C-17E57F839F3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0A64A2D-99C4-4F4F-95E5-A23251449D40}" type="pres">
      <dgm:prSet presAssocID="{68777896-5AC9-4CA8-A72A-9F371283A9BF}" presName="sp" presStyleCnt="0"/>
      <dgm:spPr/>
    </dgm:pt>
    <dgm:pt modelId="{D924B034-4FE9-4755-AA14-6E6AFE4B5DD5}" type="pres">
      <dgm:prSet presAssocID="{6CFB7A46-C22F-4A3D-8ECA-2F46891C1369}" presName="linNode" presStyleCnt="0"/>
      <dgm:spPr/>
    </dgm:pt>
    <dgm:pt modelId="{C0455B40-1505-4907-AE58-EF7FDD9108CD}" type="pres">
      <dgm:prSet presAssocID="{6CFB7A46-C22F-4A3D-8ECA-2F46891C136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AD4A0E84-D1C0-4888-8483-A61DB0395E77}" type="pres">
      <dgm:prSet presAssocID="{061D485D-9B7E-4B7F-AEB5-2FD73A8CE8D2}" presName="sp" presStyleCnt="0"/>
      <dgm:spPr/>
    </dgm:pt>
    <dgm:pt modelId="{4795A915-4C51-433F-AA3E-27CB053C8C5A}" type="pres">
      <dgm:prSet presAssocID="{4F4DF4D2-8BA6-4992-BB1E-749077A60A37}" presName="linNode" presStyleCnt="0"/>
      <dgm:spPr/>
    </dgm:pt>
    <dgm:pt modelId="{2D9A6CC1-C48E-4571-A731-74F4FE4CCBB9}" type="pres">
      <dgm:prSet presAssocID="{4F4DF4D2-8BA6-4992-BB1E-749077A60A37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A009161-FB65-461D-8BB7-98D4052ED42E}" type="pres">
      <dgm:prSet presAssocID="{B6E923F0-75A4-4F12-BE1B-4A770EFF0F05}" presName="sp" presStyleCnt="0"/>
      <dgm:spPr/>
    </dgm:pt>
    <dgm:pt modelId="{8EFFD2B0-10A5-45C1-8BA3-1A5C739614C4}" type="pres">
      <dgm:prSet presAssocID="{C73AEA59-2AAB-4DDC-BA04-090861FC820F}" presName="linNode" presStyleCnt="0"/>
      <dgm:spPr/>
    </dgm:pt>
    <dgm:pt modelId="{B0C912B5-A8F1-4A3E-A244-BEC55373D5DC}" type="pres">
      <dgm:prSet presAssocID="{C73AEA59-2AAB-4DDC-BA04-090861FC820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1699738-7F4A-42B8-A0F1-2E97C007F633}" type="pres">
      <dgm:prSet presAssocID="{5E7CD93F-5172-46C9-A308-36938BD7AF3E}" presName="sp" presStyleCnt="0"/>
      <dgm:spPr/>
    </dgm:pt>
    <dgm:pt modelId="{23614333-F52E-4E7E-8303-93D2CC7C3608}" type="pres">
      <dgm:prSet presAssocID="{AFD49CF1-1497-4305-8A2C-3AD563462C91}" presName="linNode" presStyleCnt="0"/>
      <dgm:spPr/>
    </dgm:pt>
    <dgm:pt modelId="{8C778D1B-8EAF-4328-8599-EFF349A977F4}" type="pres">
      <dgm:prSet presAssocID="{AFD49CF1-1497-4305-8A2C-3AD563462C9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FD358D07-6C9C-4922-836F-E002A0AA904F}" type="pres">
      <dgm:prSet presAssocID="{A2187E1A-2214-467A-A889-EDE6F3D5AE45}" presName="sp" presStyleCnt="0"/>
      <dgm:spPr/>
    </dgm:pt>
    <dgm:pt modelId="{8F97FBF1-06BA-4277-99C5-565C953B9231}" type="pres">
      <dgm:prSet presAssocID="{666BF758-0F67-4BEA-AEB1-36689FDA8C5E}" presName="linNode" presStyleCnt="0"/>
      <dgm:spPr/>
    </dgm:pt>
    <dgm:pt modelId="{C1E57B3C-68AF-4331-8345-56553F75C320}" type="pres">
      <dgm:prSet presAssocID="{666BF758-0F67-4BEA-AEB1-36689FDA8C5E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99329707-DB77-4E65-89EB-619E1C2385D6}" type="presOf" srcId="{666BF758-0F67-4BEA-AEB1-36689FDA8C5E}" destId="{C1E57B3C-68AF-4331-8345-56553F75C320}" srcOrd="0" destOrd="0" presId="urn:microsoft.com/office/officeart/2005/8/layout/vList5"/>
    <dgm:cxn modelId="{43E3D419-6902-4F9C-BF06-06ED7D345E5E}" srcId="{9BA028E1-DD6C-4D90-9E06-923FE737AE3C}" destId="{4F4DF4D2-8BA6-4992-BB1E-749077A60A37}" srcOrd="2" destOrd="0" parTransId="{B1E10CFE-6B56-4827-895F-14805D835F13}" sibTransId="{B6E923F0-75A4-4F12-BE1B-4A770EFF0F05}"/>
    <dgm:cxn modelId="{EEAD4237-1C8F-4945-BFCD-3B8803EFA7AA}" type="presOf" srcId="{C73AEA59-2AAB-4DDC-BA04-090861FC820F}" destId="{B0C912B5-A8F1-4A3E-A244-BEC55373D5DC}" srcOrd="0" destOrd="0" presId="urn:microsoft.com/office/officeart/2005/8/layout/vList5"/>
    <dgm:cxn modelId="{F56C0639-7F20-4F27-B189-3A8AAB6413B1}" type="presOf" srcId="{C42B68B4-6768-42FC-A09C-17E57F839F33}" destId="{9B747760-F945-42F3-A802-87474092FEEA}" srcOrd="0" destOrd="0" presId="urn:microsoft.com/office/officeart/2005/8/layout/vList5"/>
    <dgm:cxn modelId="{40208F43-B742-4D4B-AC05-2030B6C4AC7A}" srcId="{9BA028E1-DD6C-4D90-9E06-923FE737AE3C}" destId="{C42B68B4-6768-42FC-A09C-17E57F839F33}" srcOrd="0" destOrd="0" parTransId="{D744FD7A-0368-404D-9414-3B5B08DC9C7C}" sibTransId="{68777896-5AC9-4CA8-A72A-9F371283A9BF}"/>
    <dgm:cxn modelId="{49912C67-C8A3-425D-8E67-FC38C157BAF4}" type="presOf" srcId="{4F4DF4D2-8BA6-4992-BB1E-749077A60A37}" destId="{2D9A6CC1-C48E-4571-A731-74F4FE4CCBB9}" srcOrd="0" destOrd="0" presId="urn:microsoft.com/office/officeart/2005/8/layout/vList5"/>
    <dgm:cxn modelId="{E7D5BB98-B14F-490E-B1DD-1A0153DCF725}" type="presOf" srcId="{9BA028E1-DD6C-4D90-9E06-923FE737AE3C}" destId="{2AF12FDF-C4F4-411C-B403-189FBB2E2EEA}" srcOrd="0" destOrd="0" presId="urn:microsoft.com/office/officeart/2005/8/layout/vList5"/>
    <dgm:cxn modelId="{3B8F8B9D-A28C-4C34-BB31-BB01FD0F68E5}" type="presOf" srcId="{AFD49CF1-1497-4305-8A2C-3AD563462C91}" destId="{8C778D1B-8EAF-4328-8599-EFF349A977F4}" srcOrd="0" destOrd="0" presId="urn:microsoft.com/office/officeart/2005/8/layout/vList5"/>
    <dgm:cxn modelId="{79BB2AA8-3B4C-4703-9FF8-F04212A3EA2D}" srcId="{9BA028E1-DD6C-4D90-9E06-923FE737AE3C}" destId="{6CFB7A46-C22F-4A3D-8ECA-2F46891C1369}" srcOrd="1" destOrd="0" parTransId="{4FCCFC04-8FB4-4364-90AD-A473CB37148C}" sibTransId="{061D485D-9B7E-4B7F-AEB5-2FD73A8CE8D2}"/>
    <dgm:cxn modelId="{022EBCD3-E665-4AE1-AA28-C0279B83EDE4}" type="presOf" srcId="{6CFB7A46-C22F-4A3D-8ECA-2F46891C1369}" destId="{C0455B40-1505-4907-AE58-EF7FDD9108CD}" srcOrd="0" destOrd="0" presId="urn:microsoft.com/office/officeart/2005/8/layout/vList5"/>
    <dgm:cxn modelId="{0BA06FF0-E002-4CB9-9982-EF478B0F3907}" srcId="{9BA028E1-DD6C-4D90-9E06-923FE737AE3C}" destId="{AFD49CF1-1497-4305-8A2C-3AD563462C91}" srcOrd="4" destOrd="0" parTransId="{F5062F7E-8D2F-415D-A53E-10BD0A6E7D8B}" sibTransId="{A2187E1A-2214-467A-A889-EDE6F3D5AE45}"/>
    <dgm:cxn modelId="{A51B3DF1-4627-42CC-8420-BCDF1418ED3F}" srcId="{9BA028E1-DD6C-4D90-9E06-923FE737AE3C}" destId="{C73AEA59-2AAB-4DDC-BA04-090861FC820F}" srcOrd="3" destOrd="0" parTransId="{DC1D2CBB-15F9-495C-9816-7479C74028AF}" sibTransId="{5E7CD93F-5172-46C9-A308-36938BD7AF3E}"/>
    <dgm:cxn modelId="{49B282FC-7186-4795-9F83-6358CDBF53DC}" srcId="{9BA028E1-DD6C-4D90-9E06-923FE737AE3C}" destId="{666BF758-0F67-4BEA-AEB1-36689FDA8C5E}" srcOrd="5" destOrd="0" parTransId="{4B1372D3-8EDD-4AA0-BC9F-BA031FE1677E}" sibTransId="{86547A46-6C4B-43DA-8AD5-AAEED5F3ECB9}"/>
    <dgm:cxn modelId="{24979D47-7614-4128-8886-FB5085C35905}" type="presParOf" srcId="{2AF12FDF-C4F4-411C-B403-189FBB2E2EEA}" destId="{E3211087-37EB-41D9-8C46-975D1E9C4951}" srcOrd="0" destOrd="0" presId="urn:microsoft.com/office/officeart/2005/8/layout/vList5"/>
    <dgm:cxn modelId="{B0A37DE2-CE7B-4568-9F9F-792EAFED5266}" type="presParOf" srcId="{E3211087-37EB-41D9-8C46-975D1E9C4951}" destId="{9B747760-F945-42F3-A802-87474092FEEA}" srcOrd="0" destOrd="0" presId="urn:microsoft.com/office/officeart/2005/8/layout/vList5"/>
    <dgm:cxn modelId="{713489AE-1AF5-449D-A49E-D6E91617FCFB}" type="presParOf" srcId="{2AF12FDF-C4F4-411C-B403-189FBB2E2EEA}" destId="{60A64A2D-99C4-4F4F-95E5-A23251449D40}" srcOrd="1" destOrd="0" presId="urn:microsoft.com/office/officeart/2005/8/layout/vList5"/>
    <dgm:cxn modelId="{8D36EB6D-E647-4076-A7C0-814CDF36800B}" type="presParOf" srcId="{2AF12FDF-C4F4-411C-B403-189FBB2E2EEA}" destId="{D924B034-4FE9-4755-AA14-6E6AFE4B5DD5}" srcOrd="2" destOrd="0" presId="urn:microsoft.com/office/officeart/2005/8/layout/vList5"/>
    <dgm:cxn modelId="{E3452A1A-2722-4630-A9C3-94DC21A0ED59}" type="presParOf" srcId="{D924B034-4FE9-4755-AA14-6E6AFE4B5DD5}" destId="{C0455B40-1505-4907-AE58-EF7FDD9108CD}" srcOrd="0" destOrd="0" presId="urn:microsoft.com/office/officeart/2005/8/layout/vList5"/>
    <dgm:cxn modelId="{71AD3422-BA21-45A4-B408-9A6B0282178C}" type="presParOf" srcId="{2AF12FDF-C4F4-411C-B403-189FBB2E2EEA}" destId="{AD4A0E84-D1C0-4888-8483-A61DB0395E77}" srcOrd="3" destOrd="0" presId="urn:microsoft.com/office/officeart/2005/8/layout/vList5"/>
    <dgm:cxn modelId="{E199A2F1-6A0B-4578-A069-4A61010DA0D9}" type="presParOf" srcId="{2AF12FDF-C4F4-411C-B403-189FBB2E2EEA}" destId="{4795A915-4C51-433F-AA3E-27CB053C8C5A}" srcOrd="4" destOrd="0" presId="urn:microsoft.com/office/officeart/2005/8/layout/vList5"/>
    <dgm:cxn modelId="{3D51507A-FCE1-46DC-92EE-2AF789AE822B}" type="presParOf" srcId="{4795A915-4C51-433F-AA3E-27CB053C8C5A}" destId="{2D9A6CC1-C48E-4571-A731-74F4FE4CCBB9}" srcOrd="0" destOrd="0" presId="urn:microsoft.com/office/officeart/2005/8/layout/vList5"/>
    <dgm:cxn modelId="{4623F176-B723-4D6B-A580-113714A5176B}" type="presParOf" srcId="{2AF12FDF-C4F4-411C-B403-189FBB2E2EEA}" destId="{DA009161-FB65-461D-8BB7-98D4052ED42E}" srcOrd="5" destOrd="0" presId="urn:microsoft.com/office/officeart/2005/8/layout/vList5"/>
    <dgm:cxn modelId="{5C50FEE0-3D8D-4299-A552-CCC4ADD5A147}" type="presParOf" srcId="{2AF12FDF-C4F4-411C-B403-189FBB2E2EEA}" destId="{8EFFD2B0-10A5-45C1-8BA3-1A5C739614C4}" srcOrd="6" destOrd="0" presId="urn:microsoft.com/office/officeart/2005/8/layout/vList5"/>
    <dgm:cxn modelId="{942B5FD5-D627-48AF-B9A3-5785BB88E888}" type="presParOf" srcId="{8EFFD2B0-10A5-45C1-8BA3-1A5C739614C4}" destId="{B0C912B5-A8F1-4A3E-A244-BEC55373D5DC}" srcOrd="0" destOrd="0" presId="urn:microsoft.com/office/officeart/2005/8/layout/vList5"/>
    <dgm:cxn modelId="{71F5CB46-EB0D-4EEB-BFA9-E3DA3C3004AC}" type="presParOf" srcId="{2AF12FDF-C4F4-411C-B403-189FBB2E2EEA}" destId="{51699738-7F4A-42B8-A0F1-2E97C007F633}" srcOrd="7" destOrd="0" presId="urn:microsoft.com/office/officeart/2005/8/layout/vList5"/>
    <dgm:cxn modelId="{3DB12B68-0B57-420B-9081-F20122C7D98C}" type="presParOf" srcId="{2AF12FDF-C4F4-411C-B403-189FBB2E2EEA}" destId="{23614333-F52E-4E7E-8303-93D2CC7C3608}" srcOrd="8" destOrd="0" presId="urn:microsoft.com/office/officeart/2005/8/layout/vList5"/>
    <dgm:cxn modelId="{6AEF9BDF-6DF7-41CB-919B-3163C608668A}" type="presParOf" srcId="{23614333-F52E-4E7E-8303-93D2CC7C3608}" destId="{8C778D1B-8EAF-4328-8599-EFF349A977F4}" srcOrd="0" destOrd="0" presId="urn:microsoft.com/office/officeart/2005/8/layout/vList5"/>
    <dgm:cxn modelId="{4F083085-53D9-4673-A733-7CAE3EC76945}" type="presParOf" srcId="{2AF12FDF-C4F4-411C-B403-189FBB2E2EEA}" destId="{FD358D07-6C9C-4922-836F-E002A0AA904F}" srcOrd="9" destOrd="0" presId="urn:microsoft.com/office/officeart/2005/8/layout/vList5"/>
    <dgm:cxn modelId="{9F1136A5-34B4-44BE-A638-6CF9DC15FCDA}" type="presParOf" srcId="{2AF12FDF-C4F4-411C-B403-189FBB2E2EEA}" destId="{8F97FBF1-06BA-4277-99C5-565C953B9231}" srcOrd="10" destOrd="0" presId="urn:microsoft.com/office/officeart/2005/8/layout/vList5"/>
    <dgm:cxn modelId="{00E3649F-64CC-4A93-BC0B-3E792C42BAC2}" type="presParOf" srcId="{8F97FBF1-06BA-4277-99C5-565C953B9231}" destId="{C1E57B3C-68AF-4331-8345-56553F75C320}" srcOrd="0" destOrd="0" presId="urn:microsoft.com/office/officeart/2005/8/layout/vList5"/>
  </dgm:cxnLst>
  <dgm:bg>
    <a:solidFill>
      <a:schemeClr val="accent1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47760-F945-42F3-A802-87474092FEEA}">
      <dsp:nvSpPr>
        <dsp:cNvPr id="0" name=""/>
        <dsp:cNvSpPr/>
      </dsp:nvSpPr>
      <dsp:spPr>
        <a:xfrm>
          <a:off x="3286963" y="1138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주제 선정 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33484"/>
        <a:ext cx="3633141" cy="597925"/>
      </dsp:txXfrm>
    </dsp:sp>
    <dsp:sp modelId="{C0455B40-1505-4907-AE58-EF7FDD9108CD}">
      <dsp:nvSpPr>
        <dsp:cNvPr id="0" name=""/>
        <dsp:cNvSpPr/>
      </dsp:nvSpPr>
      <dsp:spPr>
        <a:xfrm>
          <a:off x="3286963" y="696886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실제 사례 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729232"/>
        <a:ext cx="3633141" cy="597925"/>
      </dsp:txXfrm>
    </dsp:sp>
    <dsp:sp modelId="{2D9A6CC1-C48E-4571-A731-74F4FE4CCBB9}">
      <dsp:nvSpPr>
        <dsp:cNvPr id="0" name=""/>
        <dsp:cNvSpPr/>
      </dsp:nvSpPr>
      <dsp:spPr>
        <a:xfrm>
          <a:off x="3286963" y="1392633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데이터 분석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1424979"/>
        <a:ext cx="3633141" cy="597925"/>
      </dsp:txXfrm>
    </dsp:sp>
    <dsp:sp modelId="{B0C912B5-A8F1-4A3E-A244-BEC55373D5DC}">
      <dsp:nvSpPr>
        <dsp:cNvPr id="0" name=""/>
        <dsp:cNvSpPr/>
      </dsp:nvSpPr>
      <dsp:spPr>
        <a:xfrm>
          <a:off x="3286963" y="2088381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결론 및 기대효과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2120727"/>
        <a:ext cx="3633141" cy="597925"/>
      </dsp:txXfrm>
    </dsp:sp>
    <dsp:sp modelId="{8C778D1B-8EAF-4328-8599-EFF349A977F4}">
      <dsp:nvSpPr>
        <dsp:cNvPr id="0" name=""/>
        <dsp:cNvSpPr/>
      </dsp:nvSpPr>
      <dsp:spPr>
        <a:xfrm>
          <a:off x="3286963" y="2784129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참고자료</a:t>
          </a:r>
          <a:endParaRPr lang="en-US" sz="28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9309" y="2816475"/>
        <a:ext cx="3633141" cy="597925"/>
      </dsp:txXfrm>
    </dsp:sp>
    <dsp:sp modelId="{C1E57B3C-68AF-4331-8345-56553F75C320}">
      <dsp:nvSpPr>
        <dsp:cNvPr id="0" name=""/>
        <dsp:cNvSpPr/>
      </dsp:nvSpPr>
      <dsp:spPr>
        <a:xfrm>
          <a:off x="3286963" y="3479877"/>
          <a:ext cx="3697833" cy="662617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Q&amp;A</a:t>
          </a:r>
        </a:p>
      </dsp:txBody>
      <dsp:txXfrm>
        <a:off x="3319309" y="3512223"/>
        <a:ext cx="3633141" cy="597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78010E-FBB5-4F8D-9C68-F62691F1106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947BE2-B36E-4EF1-8905-BBAE66DB1CAF}" type="datetime1">
              <a:rPr lang="ko-KR" altLang="en-US" smtClean="0"/>
              <a:pPr/>
              <a:t>2022-11-30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733D7A2-C585-48BF-BF8C-C21FDC051F7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BCB606-6265-409D-885A-4C41663D37EE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C89CA1-38B4-46D8-8A1A-D0598B4AB40E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537250-428B-46FB-A35D-BE1A1A308D91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8C2984-DAED-4565-BCF0-D6AF9627EA52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1B2E0-83C0-45AF-AB65-95027F060D28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78F140D-AF63-49B9-A9E3-703B79E26672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DD29B5-8DCA-4D67-8D0B-8599C9B12F01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961377-AA0B-4C2C-9A8D-46B1500F918B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16ED8B-837C-4613-97D7-A9271D74C794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F533B-C8AF-4127-B48C-C61608A46D52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9BFEB-10E1-4C82-8B0C-4127B442684C}" type="datetime1">
              <a:rPr lang="ko-KR" altLang="en-US" smtClean="0"/>
              <a:pPr/>
              <a:t>2022-11-30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2C60E2-A662-498F-B7D2-945FB53C2B54}" type="datetime1">
              <a:rPr lang="ko-KR" altLang="en-US" smtClean="0"/>
              <a:pPr/>
              <a:t>2022-11-30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developer.co.kr/?p=2332" TargetMode="External"/><Relationship Id="rId2" Type="http://schemas.openxmlformats.org/officeDocument/2006/relationships/hyperlink" Target="https://www.localdata.go.kr/lif/lifeCtacDataView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gg.go.kr/portal/data/service/selectServicePage.do?infId=64I5OUQUMRCWUEZI5WAQ27006963&amp;infSeq=1" TargetMode="External"/><Relationship Id="rId5" Type="http://schemas.openxmlformats.org/officeDocument/2006/relationships/hyperlink" Target="https://data.gg.go.kr/portal/data/service/selectServicePage.do?infId=DQ2I0RA86JCZ2M9Q8RZ17985111&amp;infSeq=1" TargetMode="External"/><Relationship Id="rId4" Type="http://schemas.openxmlformats.org/officeDocument/2006/relationships/hyperlink" Target="https://data.gg.go.kr/portal/data/service/selectServicePage.do?infId=V0Z54IVGYGI4841E9BLH17961616&amp;infSeq=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32&amp;tblId=DT_13204_3106" TargetMode="External"/><Relationship Id="rId2" Type="http://schemas.openxmlformats.org/officeDocument/2006/relationships/hyperlink" Target="https://kosis.kr/statHtml/statHtml.do?orgId=135&amp;tblId=DT_13501N_A1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sis.kr/statHtml/statHtml.do?orgId=215&amp;tblId=DT_215N_B02" TargetMode="External"/><Relationship Id="rId5" Type="http://schemas.openxmlformats.org/officeDocument/2006/relationships/hyperlink" Target="https://kosis.kr/statHtml/statHtml.do?orgId=132&amp;tblId=DT_13204_2011_211&amp;conn_path=I3" TargetMode="External"/><Relationship Id="rId4" Type="http://schemas.openxmlformats.org/officeDocument/2006/relationships/hyperlink" Target="https://kosis.kr/statHtml/statHtml.do?orgId=132&amp;tblId=DT_13204_3105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꺾은선형 차트 그래픽 클로즈업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2" y="0"/>
            <a:ext cx="12191980" cy="6857990"/>
          </a:xfrm>
          <a:prstGeom prst="rect">
            <a:avLst/>
          </a:prstGeom>
        </p:spPr>
      </p:pic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5" y="3710254"/>
            <a:ext cx="2131467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6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6" y="4273232"/>
            <a:ext cx="5737948" cy="1289061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지역별 범죄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DATA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와 방범 장치 배치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DATA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이용한 범죄 취약 지역 방범 강화</a:t>
            </a:r>
            <a:endParaRPr lang="ko" sz="24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10205"/>
            <a:ext cx="2730320" cy="1747799"/>
          </a:xfrm>
        </p:spPr>
        <p:txBody>
          <a:bodyPr rtlCol="0"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60181867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김소명</a:t>
            </a:r>
            <a:endParaRPr lang="en-US" altLang="ko-KR" sz="16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60181906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오우준</a:t>
            </a:r>
            <a:endParaRPr lang="en-US" altLang="ko-KR" sz="16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60181933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임수한</a:t>
            </a:r>
            <a:endParaRPr lang="en-US" altLang="ko-KR" sz="16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60181950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최규성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범죄율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경기도 인구대비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위 지역 산출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79851A-1425-B743-6469-80AA1CEB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437" y="331699"/>
            <a:ext cx="3664483" cy="4301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C24DF5-484F-35DF-F491-A203FF93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92" y="331699"/>
            <a:ext cx="2026294" cy="40794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FA1F47-379A-BAC6-D20A-CC787DF4A9C2}"/>
              </a:ext>
            </a:extLst>
          </p:cNvPr>
          <p:cNvSpPr/>
          <p:nvPr/>
        </p:nvSpPr>
        <p:spPr>
          <a:xfrm>
            <a:off x="7466591" y="643812"/>
            <a:ext cx="2026295" cy="32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3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 발생장소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발생장소 별 범죄 건수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(4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 범죄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ACCD-D957-66CA-F436-9A547828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00" y="63492"/>
            <a:ext cx="6891204" cy="5046006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EE3543A-9B8E-2637-B3E8-3326B1E7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871" y="554730"/>
            <a:ext cx="2338329" cy="35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 발생장소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발생장소 별 범죄 건수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(4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 범죄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2F61AA-9C79-101C-4D5D-6A15B023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4" y="218817"/>
            <a:ext cx="4821100" cy="42171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40E8A4-551F-3179-04C7-90997537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13" y="902187"/>
            <a:ext cx="2170073" cy="28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1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 발생장소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경기도 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세대수</a:t>
            </a:r>
            <a:endParaRPr lang="ko-KR" altLang="en-US" sz="20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105D5-52BE-4649-E04F-C43CAAD1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60" y="232840"/>
            <a:ext cx="5549271" cy="43150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FBA67C-93A6-E50F-E7FD-056F2221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956" y="447340"/>
            <a:ext cx="1585097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 발생장소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 발생장소 분석을 통한 범죄 취약 지역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E347CC-5299-CB22-1572-DA6702B7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4" y="573762"/>
            <a:ext cx="4955435" cy="3854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D87CA-4994-CDBD-1A45-9800F2416C20}"/>
              </a:ext>
            </a:extLst>
          </p:cNvPr>
          <p:cNvSpPr txBox="1"/>
          <p:nvPr/>
        </p:nvSpPr>
        <p:spPr>
          <a:xfrm>
            <a:off x="6839339" y="1095350"/>
            <a:ext cx="44973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경기도 평택시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비전동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발생장소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위인 아파트 연립 다세대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단독주택이 가장 많은 지역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평택시 세대 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지역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취약 지역으로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비전동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6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기존 방범장치 위치</a:t>
            </a:r>
          </a:p>
        </p:txBody>
      </p:sp>
      <p:pic>
        <p:nvPicPr>
          <p:cNvPr id="2" name="그림 1" descr="지도이(가) 표시된 사진&#10;&#10;자동 생성된 설명">
            <a:extLst>
              <a:ext uri="{FF2B5EF4-FFF2-40B4-BE49-F238E27FC236}">
                <a16:creationId xmlns:a16="http://schemas.microsoft.com/office/drawing/2014/main" id="{F3E98C2C-0E7D-B273-3DFB-2C97CB09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91" y="218819"/>
            <a:ext cx="4434840" cy="4504134"/>
          </a:xfrm>
          <a:prstGeom prst="rect">
            <a:avLst/>
          </a:prstGeom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AB6491B3-15F3-6828-FA12-A8CA28A2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20" y="272516"/>
            <a:ext cx="44348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2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안심 비상벨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경찰초소 설치 시 기준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F1783574-5AA8-E8A4-C1FD-1F5AB917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40" y="489637"/>
            <a:ext cx="3140158" cy="3803081"/>
          </a:xfrm>
          <a:prstGeom prst="rect">
            <a:avLst/>
          </a:prstGeom>
        </p:spPr>
      </p:pic>
      <p:pic>
        <p:nvPicPr>
          <p:cNvPr id="11" name="그림 10" descr="텍스트, 전자기기, 조종판이(가) 표시된 사진&#10;&#10;자동 생성된 설명">
            <a:extLst>
              <a:ext uri="{FF2B5EF4-FFF2-40B4-BE49-F238E27FC236}">
                <a16:creationId xmlns:a16="http://schemas.microsoft.com/office/drawing/2014/main" id="{354EF572-10FA-C282-FA94-F5D345F2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25" y="489636"/>
            <a:ext cx="3131320" cy="3803081"/>
          </a:xfrm>
          <a:prstGeom prst="rect">
            <a:avLst/>
          </a:prstGeom>
        </p:spPr>
      </p:pic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560BF7AC-F4B8-73B7-2A50-A51FB9F11A82}"/>
              </a:ext>
            </a:extLst>
          </p:cNvPr>
          <p:cNvSpPr/>
          <p:nvPr/>
        </p:nvSpPr>
        <p:spPr>
          <a:xfrm>
            <a:off x="5299787" y="1361227"/>
            <a:ext cx="382555" cy="401216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1D98834-7630-E8B5-8D60-E3BEA73D7F54}"/>
              </a:ext>
            </a:extLst>
          </p:cNvPr>
          <p:cNvSpPr/>
          <p:nvPr/>
        </p:nvSpPr>
        <p:spPr>
          <a:xfrm>
            <a:off x="1747934" y="1564848"/>
            <a:ext cx="382555" cy="401216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7CBB4-97C5-5934-5B80-ABEB411640A3}"/>
              </a:ext>
            </a:extLst>
          </p:cNvPr>
          <p:cNvSpPr txBox="1"/>
          <p:nvPr/>
        </p:nvSpPr>
        <p:spPr>
          <a:xfrm>
            <a:off x="7722636" y="489636"/>
            <a:ext cx="36793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방범장치 설치 시 기준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위성 지도를 참고하여 사람이 실제로 접근할 수 있는 위치에 설치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차도나 산 등 안심 비상벨에 접근하기 힘든 구역은 피해서 설치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취약 지역 위주로 설치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비상벨의 경우 반지름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200m,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 초소의 경우 반지름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600m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안전 범위에 해당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70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기존 안심 비상벨 위치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6A583-B074-75DE-CB0B-203E467F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93" y="288373"/>
            <a:ext cx="4467683" cy="3991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933F4C-1243-0214-0272-25766EF6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0" y="288373"/>
            <a:ext cx="5058944" cy="399192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96DF152-AF8F-DC5C-9D22-C8288DA3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920" y="4415630"/>
            <a:ext cx="5058944" cy="554037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안심 비상벨의 안전 범위에서 벗어나는 구역 다수 발견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18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신규 안심 비상벨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96DF152-AF8F-DC5C-9D22-C8288DA3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080" y="4424382"/>
            <a:ext cx="5455728" cy="554037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안심 비상벨의 추가 설치로 비전동의 안전 범위 확보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602675-4973-F8E1-C0E1-5248A5AB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14" y="226105"/>
            <a:ext cx="4229467" cy="40541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C79F41-E398-9FAE-95DB-D9F8D451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11" y="226105"/>
            <a:ext cx="5764666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92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기존 파출소 위치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E7C69-CF41-B973-F44A-85B833B2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36" y="315612"/>
            <a:ext cx="4497435" cy="4011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7503FA-6084-3DA0-BF34-2C4CA878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5612"/>
            <a:ext cx="5469808" cy="4006689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73098F7-570D-94FC-EF5C-2A44AA4C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096" y="4348207"/>
            <a:ext cx="4295615" cy="556776"/>
          </a:xfrm>
        </p:spPr>
        <p:txBody>
          <a:bodyPr anchor="t">
            <a:noAutofit/>
          </a:bodyPr>
          <a:lstStyle/>
          <a:p>
            <a:pPr marL="0" indent="0" fontAlgn="base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남부만 파출소 설치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북부는 방범 시설 미 설치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북부 전체가 안전 범위를 벗어나고 있음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62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3CEA6E-0D33-DDDE-1C5D-90B9BE5B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1622345-849E-14A4-EB21-7B1D5D588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512270"/>
              </p:ext>
            </p:extLst>
          </p:nvPr>
        </p:nvGraphicFramePr>
        <p:xfrm>
          <a:off x="960120" y="90615"/>
          <a:ext cx="10271760" cy="414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91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신규 경찰초소 설치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73098F7-570D-94FC-EF5C-2A44AA4C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23833"/>
            <a:ext cx="6005217" cy="554037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방범 시설이 없던 북부에 경찰초소를 설치하여 안전 범위 확보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984EE-6CB4-66DA-1902-B3AC9992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32" y="480631"/>
            <a:ext cx="4342227" cy="379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558480-6777-03BD-B6EC-5EFDD149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83" y="480631"/>
            <a:ext cx="5379025" cy="37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 비상벨 및 파출소 현황 파악을 통한 신규 방범 장치 설치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신규 방범장치 설치 위치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C1D87D-A977-F8CC-C366-9DBBF38D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1" y="1209920"/>
            <a:ext cx="4375164" cy="2833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64B916-C518-BEC7-1E92-8E051C4DA4D1}"/>
              </a:ext>
            </a:extLst>
          </p:cNvPr>
          <p:cNvSpPr txBox="1"/>
          <p:nvPr/>
        </p:nvSpPr>
        <p:spPr>
          <a:xfrm>
            <a:off x="7318163" y="753726"/>
            <a:ext cx="2844787" cy="37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경찰초소 설치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A037F-BB26-B8AE-1773-DCD44349DC4F}"/>
              </a:ext>
            </a:extLst>
          </p:cNvPr>
          <p:cNvSpPr txBox="1"/>
          <p:nvPr/>
        </p:nvSpPr>
        <p:spPr>
          <a:xfrm>
            <a:off x="2151153" y="753726"/>
            <a:ext cx="3048000" cy="37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안심 비상벨 설치 위치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16E3F5-D351-F988-BC5B-BAF3EDEB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33" y="1395517"/>
            <a:ext cx="3459744" cy="24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6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분석 및 타 지역과의 비교</a:t>
            </a:r>
            <a:endParaRPr lang="ko-KR" altLang="en-US" sz="28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8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기존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방범장치 위치</a:t>
            </a:r>
          </a:p>
        </p:txBody>
      </p:sp>
      <p:pic>
        <p:nvPicPr>
          <p:cNvPr id="8" name="그림 7" descr="텍스트, 액세서리이(가) 표시된 사진&#10;&#10;자동 생성된 설명">
            <a:extLst>
              <a:ext uri="{FF2B5EF4-FFF2-40B4-BE49-F238E27FC236}">
                <a16:creationId xmlns:a16="http://schemas.microsoft.com/office/drawing/2014/main" id="{F8A2FF1F-6B2B-A71C-1A08-D5049A13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55" y="253063"/>
            <a:ext cx="4742445" cy="4816546"/>
          </a:xfrm>
          <a:prstGeom prst="rect">
            <a:avLst/>
          </a:prstGeom>
        </p:spPr>
      </p:pic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05E40008-529B-3A78-F530-D29E2F20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05" y="438878"/>
            <a:ext cx="424434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분석 및 타 지역과의 비교</a:t>
            </a:r>
            <a:endParaRPr lang="ko-KR" altLang="en-US" sz="28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8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 방범장치 비교 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vs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울산 중구</a:t>
            </a:r>
          </a:p>
        </p:txBody>
      </p:sp>
      <p:pic>
        <p:nvPicPr>
          <p:cNvPr id="2" name="그림 1" descr="지도이(가) 표시된 사진&#10;&#10;자동 생성된 설명">
            <a:extLst>
              <a:ext uri="{FF2B5EF4-FFF2-40B4-BE49-F238E27FC236}">
                <a16:creationId xmlns:a16="http://schemas.microsoft.com/office/drawing/2014/main" id="{32B737AA-F695-DDD7-B681-4269CEBC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91" y="218819"/>
            <a:ext cx="4434840" cy="4504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83C19-4455-16CA-4263-47D50D917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34" y="218819"/>
            <a:ext cx="3320615" cy="45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5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9132659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분석 및 타 지역과의 비교</a:t>
            </a:r>
            <a:endParaRPr lang="ko-KR" altLang="en-US" sz="28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8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6565299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방범장치 비교 평택시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비전동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vs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울산 중구</a:t>
            </a:r>
          </a:p>
        </p:txBody>
      </p:sp>
      <p:pic>
        <p:nvPicPr>
          <p:cNvPr id="8" name="그림 7" descr="텍스트, 액세서리이(가) 표시된 사진&#10;&#10;자동 생성된 설명">
            <a:extLst>
              <a:ext uri="{FF2B5EF4-FFF2-40B4-BE49-F238E27FC236}">
                <a16:creationId xmlns:a16="http://schemas.microsoft.com/office/drawing/2014/main" id="{F8A2FF1F-6B2B-A71C-1A08-D5049A13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55" y="253063"/>
            <a:ext cx="4742445" cy="481654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15AF2A-C303-6C62-EA00-8EE3A75D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34" y="218819"/>
            <a:ext cx="3320615" cy="45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8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8729" y="0"/>
            <a:ext cx="21593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8C7B8-F541-F4BE-41D0-74EF17F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429" y="3703288"/>
            <a:ext cx="8279956" cy="3143660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사후 조사 결과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4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 범죄 전국 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위 도시는 평택시로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 분석으로 얻은 결과와 동일</a:t>
            </a:r>
            <a:endParaRPr lang="en-US" altLang="ko-KR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전국에서 범죄율이 가장 높은 </a:t>
            </a:r>
            <a:r>
              <a:rPr lang="ko-KR" altLang="en-US" sz="18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평택시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 방범 장치를 추가 설치하여 </a:t>
            </a:r>
            <a:r>
              <a:rPr lang="ko-KR" altLang="en-US" sz="18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방범을 강화할 필요가 있음</a:t>
            </a:r>
            <a:endParaRPr lang="en-US" altLang="ko-KR" sz="18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방범 장치 설치 시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명확한 기준을 제시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하여 신뢰성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실용성 확보</a:t>
            </a:r>
            <a:endParaRPr lang="en-US" altLang="ko-KR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신규 방범 장치 설치로 범죄 취약 지역이던 비전동의 </a:t>
            </a:r>
            <a:r>
              <a:rPr lang="ko-KR" altLang="en-US" sz="18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안전 범위를 확보</a:t>
            </a:r>
            <a:endParaRPr lang="en-US" altLang="ko-KR" sz="18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이처럼 안심 비상벨 및 경찰 초소를 </a:t>
            </a:r>
            <a:r>
              <a:rPr lang="ko-KR" altLang="en-US" sz="18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적재적소에 배치</a:t>
            </a:r>
            <a:r>
              <a:rPr lang="ko-KR" altLang="en-US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함으로써 해당 지역의 범죄율을 낮추고 방범을 강화할 수 있음</a:t>
            </a:r>
            <a:r>
              <a:rPr lang="en-US" altLang="ko-KR" sz="1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</a:t>
            </a:r>
          </a:p>
          <a:p>
            <a:pPr>
              <a:buFontTx/>
              <a:buChar char="-"/>
            </a:pPr>
            <a:endParaRPr lang="ko-KR" altLang="en-US" sz="18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9C4A0A-4DBE-6017-1522-B0CA2F4D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80" y="517110"/>
            <a:ext cx="732345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8729" y="0"/>
            <a:ext cx="21593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B2E10120-3F4B-6486-88D9-8096A52F32AC}"/>
              </a:ext>
            </a:extLst>
          </p:cNvPr>
          <p:cNvSpPr/>
          <p:nvPr/>
        </p:nvSpPr>
        <p:spPr>
          <a:xfrm>
            <a:off x="3729680" y="306729"/>
            <a:ext cx="7551470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457200" indent="-457200">
              <a:buAutoNum type="arabicPeriod"/>
            </a:pP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비상벨의 경우 반지름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200m,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경찰초소의 경우 반지름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600m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거리마다 설치하여 신고 접수 시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출동률이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향상하고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언제 어디서든 경찰의 도움을 받을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813D3A9B-7BA0-797B-8334-01C6DA457477}"/>
              </a:ext>
            </a:extLst>
          </p:cNvPr>
          <p:cNvSpPr/>
          <p:nvPr/>
        </p:nvSpPr>
        <p:spPr>
          <a:xfrm>
            <a:off x="3754866" y="1609834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 초소 추가 설치로 범죄 예방 및 안심 환경 조성</a:t>
            </a: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E762635B-6654-D389-0766-AF70384D6963}"/>
              </a:ext>
            </a:extLst>
          </p:cNvPr>
          <p:cNvSpPr/>
          <p:nvPr/>
        </p:nvSpPr>
        <p:spPr>
          <a:xfrm>
            <a:off x="3754866" y="2909175"/>
            <a:ext cx="7501097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 추가 설치로 주변의 경찰 초소에서 빠른 대응을 할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9F2625ED-1D8B-2676-3393-E747E3BF0671}"/>
              </a:ext>
            </a:extLst>
          </p:cNvPr>
          <p:cNvSpPr/>
          <p:nvPr/>
        </p:nvSpPr>
        <p:spPr>
          <a:xfrm>
            <a:off x="3754866" y="4208516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경찰의 순찰을 최소화 할 수 있고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 지역을 집중적으로 순찰 경로를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짤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7" name="모서리가 둥근 직사각형 10">
            <a:extLst>
              <a:ext uri="{FF2B5EF4-FFF2-40B4-BE49-F238E27FC236}">
                <a16:creationId xmlns:a16="http://schemas.microsoft.com/office/drawing/2014/main" id="{4BBB7726-906E-36FF-5403-729A2DAB521A}"/>
              </a:ext>
            </a:extLst>
          </p:cNvPr>
          <p:cNvSpPr/>
          <p:nvPr/>
        </p:nvSpPr>
        <p:spPr>
          <a:xfrm>
            <a:off x="3754866" y="5507857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사전에 범죄가 일어나기 전 범죄를 차단할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207DD2BA-36AA-A819-7984-6AA4753278C3}"/>
              </a:ext>
            </a:extLst>
          </p:cNvPr>
          <p:cNvSpPr/>
          <p:nvPr/>
        </p:nvSpPr>
        <p:spPr>
          <a:xfrm>
            <a:off x="3729680" y="278737"/>
            <a:ext cx="7551470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비상벨의 경우 반지름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200m,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경찰초소의 경우 반지름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600m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거리마다 설치하여 신고 접수 시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출동률이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향상하고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언제 어디서든 경찰의 도움을 받을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916A720-57B4-2A26-0916-76C8B26640DF}"/>
              </a:ext>
            </a:extLst>
          </p:cNvPr>
          <p:cNvSpPr/>
          <p:nvPr/>
        </p:nvSpPr>
        <p:spPr>
          <a:xfrm>
            <a:off x="3754866" y="1581842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 초소 추가 설치로 범죄 예방 및 안심 환경 조성</a:t>
            </a:r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C0D64430-1DF8-031D-A029-D9E5647C30A0}"/>
              </a:ext>
            </a:extLst>
          </p:cNvPr>
          <p:cNvSpPr/>
          <p:nvPr/>
        </p:nvSpPr>
        <p:spPr>
          <a:xfrm>
            <a:off x="3754866" y="2881183"/>
            <a:ext cx="7501097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 추가 설치로 주변의 경찰 초소에서 빠른 대응을 할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id="{67575E98-A9CF-76C1-1221-2E2795E71AC3}"/>
              </a:ext>
            </a:extLst>
          </p:cNvPr>
          <p:cNvSpPr/>
          <p:nvPr/>
        </p:nvSpPr>
        <p:spPr>
          <a:xfrm>
            <a:off x="3754866" y="4180524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경찰의 순찰을 최소화 할 수 있고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 지역을 집중적으로 순찰 경로를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짤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F4397698-235E-3E40-9361-5A332D863EDF}"/>
              </a:ext>
            </a:extLst>
          </p:cNvPr>
          <p:cNvSpPr/>
          <p:nvPr/>
        </p:nvSpPr>
        <p:spPr>
          <a:xfrm>
            <a:off x="3754866" y="5479865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사전에 범죄가 일어나기 전 범죄를 차단할 수 있음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4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8729" y="0"/>
            <a:ext cx="21593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참고자료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51FA3DD-9D69-E632-A60E-5D96CFA1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50" y="530451"/>
            <a:ext cx="7795348" cy="5797097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12_04_09_E_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안전비상벨위치정보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울산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.csv -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LOCALDATA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2"/>
              </a:rPr>
              <a:t>https://www.localdata.go.kr/lif/lifeCtacDataView.do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12_04_09_E_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안전비상벨위치정보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.csv -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LOCALDATA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2"/>
              </a:rPr>
              <a:t>https://www.localdata.go.kr/lif/lifeCtacDataView.do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emd.shp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/ </a:t>
            </a:r>
            <a:r>
              <a:rPr lang="en-US" altLang="ko-KR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TL_SCCO_SIG.shp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GIS DEVELOPER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3"/>
              </a:rPr>
              <a:t>http://www.gisdeveloper.co.kr/?p=2332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경기도 경찰관서 배치 현황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경기데이터드림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4"/>
              </a:rPr>
              <a:t>https://data.gg.go.kr/portal/data/service/selectServicePage.do?infId=V0Z54IVGYGI4841E9BLH17961616&amp;infSeq=1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경기도지구대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파출소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현황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경기데이터드림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5"/>
              </a:rPr>
              <a:t>https://data.gg.go.kr/portal/data/service/selectServicePage.do?infId=DQ2I0RA86JCZ2M9Q8RZ17985111&amp;infSeq=1</a:t>
            </a:r>
            <a:endParaRPr lang="en-US" altLang="ko-KR" sz="1600" u="sng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안전비상벨위치현황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개방표준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–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경기데이터드림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6"/>
              </a:rPr>
              <a:t>https://data.gg.go.kr/portal/data/service/selectServicePage.do?infId=64I5OUQUMRCWUEZI5WAQ27006963&amp;infSeq=1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233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48729" y="0"/>
            <a:ext cx="21593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참고자료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0BF02-041F-5DC8-7599-785A8C2C87F7}"/>
              </a:ext>
            </a:extLst>
          </p:cNvPr>
          <p:cNvSpPr txBox="1">
            <a:spLocks/>
          </p:cNvSpPr>
          <p:nvPr/>
        </p:nvSpPr>
        <p:spPr>
          <a:xfrm>
            <a:off x="3648730" y="595605"/>
            <a:ext cx="7894541" cy="5666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2021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전국 지역별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2"/>
              </a:rPr>
              <a:t>https://kosis.kr/statHtml/statHtml.do?orgId=135&amp;tblId=DT_13501N_A120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2021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경기도 범죄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발생장소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3"/>
              </a:rPr>
              <a:t>https://kosis.kr/statHtml/statHtml.do?orgId=132&amp;tblId=DT_13204_3106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2021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경기 범죄 발생 건수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종류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4"/>
              </a:rPr>
              <a:t>https://kosis.kr/statHtml/statHtml.do?orgId=132&amp;tblId=DT_13204_3105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[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상세죄종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)]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연도별 범죄 발생 건수와 검거 건수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(2012_) _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총합 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(2021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).csv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        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5"/>
              </a:rPr>
              <a:t>https://kosis.kr/statHtml/statHtml.do?orgId=132&amp;tblId=DT_13204_2011_211&amp;conn_path=I3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fontAlgn="base"/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읍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·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면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·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동별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세대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및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인구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_20221121182116.csv –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u="sng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hlinkClick r:id="rId6"/>
              </a:rPr>
              <a:t>https://kosis.kr/statHtml/statHtml.do?orgId=215&amp;tblId=DT_215N_B02</a:t>
            </a:r>
            <a:endParaRPr lang="ko-KR" altLang="en-US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altLang="ko-KR" sz="16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76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9773" y="1829223"/>
            <a:ext cx="8361229" cy="2098226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 &amp; 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1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C2AB23-D6C2-9B93-B840-956E725B30DE}"/>
              </a:ext>
            </a:extLst>
          </p:cNvPr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65" y="1930743"/>
            <a:ext cx="2996515" cy="1485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8C7B8-F541-F4BE-41D0-74EF17F1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812" y="4833256"/>
            <a:ext cx="8279956" cy="202474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목표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◦ 지역별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분석을 통한 범죄 취약 지역 파악 및 문제점 제기 </a:t>
            </a:r>
          </a:p>
          <a:p>
            <a:pPr marL="0" indent="0" fontAlgn="base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◦ 경찰초소 및 안심 비상벨의 적절한 배치를 통한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감소 및 예방</a:t>
            </a: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◦ 적재적소의 경찰초소 배치를 통한 사전 범죄 방지 및 빠른 대처</a:t>
            </a:r>
          </a:p>
          <a:p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2673693"/>
            <a:ext cx="2912078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선정 이유 및 목표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AF6FE-D63E-4F64-8775-83A7FAB7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14" y="1274348"/>
            <a:ext cx="4333854" cy="3276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D28238-7301-CF96-979B-6366040C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65" y="1274348"/>
            <a:ext cx="4238312" cy="33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6BD663-8FD4-9C21-419D-2179A9F9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79" y="338230"/>
            <a:ext cx="7373750" cy="484988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사례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2CCBD53-349B-E73E-1DBF-441F3CEB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679" y="5480848"/>
            <a:ext cx="7476387" cy="1646633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울산 중구 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CCTV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통합관제센터 설치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-&gt;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강력 범죄 발생 건수 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18%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감소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검거율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5.7%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54292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사례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2CCBD53-349B-E73E-1DBF-441F3CEB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655" y="5421087"/>
            <a:ext cx="5768884" cy="1187153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endParaRPr lang="en-US" altLang="ko-KR" sz="16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서울시 공원 안심 비상벨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경찰초소 설치</a:t>
            </a:r>
            <a:r>
              <a:rPr lang="en-US" altLang="ko-KR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-&gt; </a:t>
            </a:r>
            <a:r>
              <a:rPr lang="ko-KR" altLang="en-US" sz="1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안전 등급 강화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D621E1-1173-4982-B399-B34C1944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79" y="530130"/>
            <a:ext cx="6904740" cy="45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8221956-49CA-01C4-5E99-5A8329054121}"/>
              </a:ext>
            </a:extLst>
          </p:cNvPr>
          <p:cNvSpPr txBox="1">
            <a:spLocks/>
          </p:cNvSpPr>
          <p:nvPr/>
        </p:nvSpPr>
        <p:spPr>
          <a:xfrm>
            <a:off x="4223495" y="3688601"/>
            <a:ext cx="7795347" cy="179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2659793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1" y="2659793"/>
            <a:ext cx="2912078" cy="31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29679" y="857236"/>
            <a:ext cx="7551470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1.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범죄율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분석을 통한 지역 설정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729678" y="2279636"/>
            <a:ext cx="7551471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발생 장소 분석을 통한</a:t>
            </a:r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 설정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80053" y="3692919"/>
            <a:ext cx="7501097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안심 비상벨 및 파출소 현황 파악을 통한 신규 방범 장치 설치</a:t>
            </a:r>
            <a:endParaRPr lang="en-US" altLang="ko-KR" sz="2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80053" y="5106203"/>
            <a:ext cx="7501097" cy="1028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분석 및 타 지역과의 비교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8729" y="0"/>
            <a:ext cx="228045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733165" y="1930743"/>
            <a:ext cx="2996515" cy="1664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81604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범죄율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 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전국 범죄 건수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22AF80-0D44-DB03-F52C-633070C2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87" y="607581"/>
            <a:ext cx="5074923" cy="390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17EB4A-5317-D5B9-CF38-48AF4F5B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31" y="218818"/>
            <a:ext cx="4890281" cy="46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41168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범죄율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경기도 북부 인구대비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(4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 범죄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31F12F-9E46-BFBF-D026-50222065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40" y="236819"/>
            <a:ext cx="4596540" cy="47131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68B6BA-603E-9BFD-8C23-70CCF979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308" y="819314"/>
            <a:ext cx="2200852" cy="35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0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5841" y="5122506"/>
            <a:ext cx="11496159" cy="17298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817602" y="5890569"/>
            <a:ext cx="2912078" cy="651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218818" y="5453640"/>
            <a:ext cx="8354391" cy="585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범죄율</a:t>
            </a:r>
            <a:r>
              <a:rPr lang="ko-KR" altLang="en-US" sz="3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통한 지역 설정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58CF7A-4AB4-4CAC-1B2F-B71765F720DD}"/>
              </a:ext>
            </a:extLst>
          </p:cNvPr>
          <p:cNvSpPr txBox="1">
            <a:spLocks/>
          </p:cNvSpPr>
          <p:nvPr/>
        </p:nvSpPr>
        <p:spPr>
          <a:xfrm>
            <a:off x="1412374" y="6064592"/>
            <a:ext cx="5977471" cy="303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- 2021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경기도 남부 인구대비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범죄율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(4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 범죄</a:t>
            </a:r>
            <a:r>
              <a:rPr lang="en-US" altLang="ko-KR" sz="20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CB031-469E-24B9-08F1-8932EFC2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3" y="338548"/>
            <a:ext cx="6201072" cy="4333094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E1D431E-3A2E-B51A-ADF9-D41DA320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911" y="630789"/>
            <a:ext cx="1802596" cy="36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62921"/>
      </p:ext>
    </p:extLst>
  </p:cSld>
  <p:clrMapOvr>
    <a:masterClrMapping/>
  </p:clrMapOvr>
</p:sld>
</file>

<file path=ppt/theme/theme1.xml><?xml version="1.0" encoding="utf-8"?>
<a:theme xmlns:a="http://schemas.openxmlformats.org/drawingml/2006/main" name="tf34357615_win32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4_TF34357615.potx" id="{30654354-AB89-415E-B8DC-570EF8B16AFA}" vid="{C6B1383A-7D56-48D0-B442-C291C8FE71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0</TotalTime>
  <Words>1209</Words>
  <Application>Microsoft Office PowerPoint</Application>
  <PresentationFormat>와이드스크린</PresentationFormat>
  <Paragraphs>136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Arial</vt:lpstr>
      <vt:lpstr>맑은 고딕</vt:lpstr>
      <vt:lpstr>Wingdings 2</vt:lpstr>
      <vt:lpstr>나눔스퀘어_ac</vt:lpstr>
      <vt:lpstr>Franklin Gothic Book</vt:lpstr>
      <vt:lpstr>나눔스퀘어 네오 OTF Regular</vt:lpstr>
      <vt:lpstr>Calibri</vt:lpstr>
      <vt:lpstr>나눔스퀘어_ac Bold</vt:lpstr>
      <vt:lpstr>tf34357615_win32</vt:lpstr>
      <vt:lpstr>지역별 범죄 DATA와 방범 장치 배치 DATA를 이용한 범죄 취약 지역 방범 강화</vt:lpstr>
      <vt:lpstr>목차</vt:lpstr>
      <vt:lpstr>주제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기대효과</vt:lpstr>
      <vt:lpstr>참고자료</vt:lpstr>
      <vt:lpstr>참고자료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2022-11-25T02:55:46Z</dcterms:created>
  <dcterms:modified xsi:type="dcterms:W3CDTF">2022-11-30T13:54:53Z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KeyPoints">
    <vt:lpwstr/>
  </property>
</Properties>
</file>